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6"/>
  </p:notesMasterIdLst>
  <p:sldIdLst>
    <p:sldId id="256" r:id="rId2"/>
    <p:sldId id="289" r:id="rId3"/>
    <p:sldId id="291" r:id="rId4"/>
    <p:sldId id="257" r:id="rId5"/>
    <p:sldId id="258" r:id="rId6"/>
    <p:sldId id="264" r:id="rId7"/>
    <p:sldId id="292" r:id="rId8"/>
    <p:sldId id="259" r:id="rId9"/>
    <p:sldId id="260" r:id="rId10"/>
    <p:sldId id="261" r:id="rId11"/>
    <p:sldId id="262" r:id="rId12"/>
    <p:sldId id="263" r:id="rId13"/>
    <p:sldId id="274" r:id="rId14"/>
    <p:sldId id="275" r:id="rId15"/>
    <p:sldId id="276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6" r:id="rId25"/>
    <p:sldId id="307" r:id="rId26"/>
    <p:sldId id="302" r:id="rId27"/>
    <p:sldId id="308" r:id="rId28"/>
    <p:sldId id="313" r:id="rId29"/>
    <p:sldId id="303" r:id="rId30"/>
    <p:sldId id="304" r:id="rId31"/>
    <p:sldId id="305" r:id="rId32"/>
    <p:sldId id="314" r:id="rId33"/>
    <p:sldId id="315" r:id="rId34"/>
    <p:sldId id="31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7AC77-C791-469A-9CFA-642B8834E5DE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3D6BE4-71C8-421A-BAB2-05CD7A7292A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472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7341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2135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786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450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1609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922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4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393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471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046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tr-T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785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FBB5E06-8E73-4F79-A52A-86811BBFE8CB}" type="datetimeFigureOut">
              <a:rPr lang="tr-TR" smtClean="0"/>
              <a:t>30.06.2021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BA00250-B37F-43B0-AA23-830CB3EDEAA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723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sites.google.com/view/calgary-campinas-dataset/home?authuser=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952B561-6C0B-44FA-9341-8AC5E48B6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714103"/>
            <a:ext cx="8991600" cy="3318561"/>
          </a:xfrm>
        </p:spPr>
        <p:txBody>
          <a:bodyPr>
            <a:normAutofit/>
          </a:bodyPr>
          <a:lstStyle/>
          <a:p>
            <a:r>
              <a:rPr lang="en-GB" sz="4800" dirty="0"/>
              <a:t>Magnetic Resonance Image Reconstruction</a:t>
            </a:r>
            <a:endParaRPr lang="tr-TR" sz="48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D025AB7-D4DD-4C02-AB6D-95D0672E26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endParaRPr lang="en-GB" dirty="0"/>
          </a:p>
          <a:p>
            <a:r>
              <a:rPr lang="en-GB" sz="3600" dirty="0"/>
              <a:t>Melik Mehmet BIYIK</a:t>
            </a:r>
          </a:p>
          <a:p>
            <a:r>
              <a:rPr lang="en-GB" sz="3600" dirty="0"/>
              <a:t>Advisor:  Asst. Prof. </a:t>
            </a:r>
            <a:r>
              <a:rPr lang="en-GB" sz="3600" dirty="0" err="1"/>
              <a:t>Ilkay</a:t>
            </a:r>
            <a:r>
              <a:rPr lang="en-GB" sz="3600" dirty="0"/>
              <a:t> OKSUZ</a:t>
            </a:r>
          </a:p>
          <a:p>
            <a:endParaRPr lang="en-GB" sz="3600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094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78C0A02-58A9-42DF-844A-E025B063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12 channel k-space train data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BE4CFA1-CEC1-4736-B0D3-E2A18A878B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594" y="2302198"/>
            <a:ext cx="6314008" cy="169683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5F4CA884-E3EA-4250-B93E-A0596C753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595" y="3999037"/>
            <a:ext cx="6314007" cy="128089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48B447C2-3081-450C-9DA6-36BA35997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2594" y="5264018"/>
            <a:ext cx="6314007" cy="12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5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E50D9461-689F-48D5-965D-58B17BFF2B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61762" y="1905001"/>
            <a:ext cx="6068475" cy="176097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A267FB47-B7C1-48EF-9A73-9DDC6810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761" y="3665971"/>
            <a:ext cx="6068475" cy="1525197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C123FD37-1E85-4BD6-8E28-CA4811789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761" y="5191168"/>
            <a:ext cx="6068475" cy="15865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A2A9C-531E-4F0F-8B69-8679A361EF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Başlık 1">
            <a:extLst>
              <a:ext uri="{FF2B5EF4-FFF2-40B4-BE49-F238E27FC236}">
                <a16:creationId xmlns:a16="http://schemas.microsoft.com/office/drawing/2014/main" id="{323E47E9-7210-461F-B0EC-5E644573E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4" y="548043"/>
            <a:ext cx="7729728" cy="1188720"/>
          </a:xfrm>
        </p:spPr>
        <p:txBody>
          <a:bodyPr/>
          <a:lstStyle/>
          <a:p>
            <a:r>
              <a:rPr lang="en-GB" dirty="0"/>
              <a:t>Example 12 channel Brain IMAGES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6641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DDC3B60-8DBD-4401-AD50-3A190ADE4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9938" y="1742176"/>
            <a:ext cx="8915400" cy="5287112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Sum_of_square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CF4DC02B-6773-4973-B984-D4F33030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01" y="2690949"/>
            <a:ext cx="3599998" cy="3215265"/>
          </a:xfrm>
          <a:prstGeom prst="rect">
            <a:avLst/>
          </a:prstGeom>
        </p:spPr>
      </p:pic>
      <p:sp>
        <p:nvSpPr>
          <p:cNvPr id="5" name="Başlık 1">
            <a:extLst>
              <a:ext uri="{FF2B5EF4-FFF2-40B4-BE49-F238E27FC236}">
                <a16:creationId xmlns:a16="http://schemas.microsoft.com/office/drawing/2014/main" id="{7A2D34AE-3F6E-4A8A-BB06-77B1832F7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8222" y="433483"/>
            <a:ext cx="7729728" cy="1188720"/>
          </a:xfrm>
        </p:spPr>
        <p:txBody>
          <a:bodyPr/>
          <a:lstStyle/>
          <a:p>
            <a:r>
              <a:rPr lang="en-GB" dirty="0"/>
              <a:t>BRAIN IMAGE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92161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B85D086-5B2F-40AF-AEEB-215A6C1E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Single-channel data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420CDC8-7A9B-4460-A0AE-38BB93C92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Numpy</a:t>
            </a:r>
            <a:r>
              <a:rPr lang="en-GB" dirty="0"/>
              <a:t> Array (.</a:t>
            </a:r>
            <a:r>
              <a:rPr lang="en-GB" dirty="0" err="1"/>
              <a:t>npy</a:t>
            </a:r>
            <a:r>
              <a:rPr lang="en-GB" dirty="0"/>
              <a:t>)</a:t>
            </a:r>
          </a:p>
          <a:p>
            <a:r>
              <a:rPr lang="en-GB" dirty="0"/>
              <a:t>256x256.</a:t>
            </a:r>
          </a:p>
          <a:p>
            <a:r>
              <a:rPr lang="en-GB" dirty="0"/>
              <a:t>Example plot of the single-channel k-space :</a:t>
            </a:r>
          </a:p>
          <a:p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F1B926D-2C1A-495F-9128-DD0A1DA48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515" y="3577253"/>
            <a:ext cx="2539349" cy="264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2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30E6AC8-E07F-492A-BAAF-0B73259B0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SINGLE-CHANNEL DATA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A9D2F39-DC14-4780-A370-4BA24293D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Inverse Fourier Transform</a:t>
            </a:r>
          </a:p>
          <a:p>
            <a:r>
              <a:rPr lang="en-GB" dirty="0"/>
              <a:t>Example plot of the Single-Channel slice :</a:t>
            </a: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FED03F1-3CCB-48D3-ACDF-A6BE59470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617" y="3243464"/>
            <a:ext cx="3131247" cy="3101983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3BF30E9-B966-4702-8C2F-87E63A24E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823" y="4417029"/>
            <a:ext cx="3616177" cy="7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3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41C6E28-6EE0-4E27-ADD7-5B23830D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Under-Sampling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23A06ED-55B3-4BE7-88A7-81A271F43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mask and data must be in same dimensions</a:t>
            </a:r>
          </a:p>
          <a:p>
            <a:r>
              <a:rPr lang="en-GB" dirty="0"/>
              <a:t>Simulating the speed-up</a:t>
            </a:r>
          </a:p>
          <a:p>
            <a:r>
              <a:rPr lang="en-GB" dirty="0"/>
              <a:t>Mask and data must be in same dimensions</a:t>
            </a:r>
          </a:p>
        </p:txBody>
      </p:sp>
    </p:spTree>
    <p:extLst>
      <p:ext uri="{BB962C8B-B14F-4D97-AF65-F5344CB8AC3E}">
        <p14:creationId xmlns:p14="http://schemas.microsoft.com/office/powerpoint/2010/main" val="2766428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74386-CF4D-43D1-9801-BA2BAF02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poisson</a:t>
            </a:r>
            <a:r>
              <a:rPr lang="en-GB" dirty="0"/>
              <a:t> disc MASK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3AF7A-6756-46AE-A79E-540FEBF91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Radius = 16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88EA8FC-969F-4D54-ABD1-85755002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647" y="3429000"/>
            <a:ext cx="7922790" cy="20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39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14A19-58FE-4964-8034-FC7BE12DE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Poisson disc Multi-channel </a:t>
            </a:r>
            <a:r>
              <a:rPr lang="en-GB" dirty="0" err="1"/>
              <a:t>undersampling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FCE8EEFC-B01D-4E30-806C-9DCF8412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2980786"/>
            <a:ext cx="5772150" cy="1477532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2DDF2BB-ACF3-4B05-B8CF-B3BC97A58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640" y="2980786"/>
            <a:ext cx="2861049" cy="27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80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AE563-7D0F-4C51-9FB7-6B4E0057F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Cartesian mask </a:t>
            </a:r>
            <a:endParaRPr lang="tr-TR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9DCFBEC2-4FFB-4968-8F29-BAA9C3D27F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791333"/>
            <a:ext cx="3263039" cy="3101975"/>
          </a:xfrm>
          <a:prstGeom prst="rect">
            <a:avLst/>
          </a:prstGeom>
        </p:spPr>
      </p:pic>
      <p:pic>
        <p:nvPicPr>
          <p:cNvPr id="5" name="Resim 6">
            <a:extLst>
              <a:ext uri="{FF2B5EF4-FFF2-40B4-BE49-F238E27FC236}">
                <a16:creationId xmlns:a16="http://schemas.microsoft.com/office/drawing/2014/main" id="{F6BCEE4B-E7E0-4F00-AF4F-2261625DE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827" y="2791333"/>
            <a:ext cx="3149826" cy="3131619"/>
          </a:xfrm>
          <a:prstGeom prst="rect">
            <a:avLst/>
          </a:prstGeom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7383FED4-E0CC-480C-A543-BEF34CFC3E92}"/>
              </a:ext>
            </a:extLst>
          </p:cNvPr>
          <p:cNvSpPr txBox="1">
            <a:spLocks/>
          </p:cNvSpPr>
          <p:nvPr/>
        </p:nvSpPr>
        <p:spPr>
          <a:xfrm>
            <a:off x="2231136" y="2153412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err="1"/>
              <a:t>Acc</a:t>
            </a:r>
            <a:r>
              <a:rPr lang="en-GB" dirty="0"/>
              <a:t>: 2					  </a:t>
            </a:r>
            <a:r>
              <a:rPr lang="en-GB" dirty="0" err="1"/>
              <a:t>Acc</a:t>
            </a:r>
            <a:r>
              <a:rPr lang="en-GB" dirty="0"/>
              <a:t>: 4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36666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A5F23-7606-4D1D-9948-B3D20FE50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Cartesian mask Under-sampling </a:t>
            </a:r>
            <a:br>
              <a:rPr lang="en-GB" dirty="0"/>
            </a:br>
            <a:r>
              <a:rPr lang="en-GB" dirty="0"/>
              <a:t>Single-channel k-space</a:t>
            </a:r>
            <a:endParaRPr lang="tr-TR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243249AB-B977-4A8D-8DE3-9EFE16450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743771"/>
            <a:ext cx="2871959" cy="2890528"/>
          </a:xfrm>
          <a:prstGeom prst="rect">
            <a:avLst/>
          </a:prstGeom>
        </p:spPr>
      </p:pic>
      <p:pic>
        <p:nvPicPr>
          <p:cNvPr id="5" name="Resim 8">
            <a:extLst>
              <a:ext uri="{FF2B5EF4-FFF2-40B4-BE49-F238E27FC236}">
                <a16:creationId xmlns:a16="http://schemas.microsoft.com/office/drawing/2014/main" id="{2B35FDCF-D22C-4C0F-A060-810725E69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33" y="2743771"/>
            <a:ext cx="2852906" cy="28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1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0172-99BE-4004-B872-196C717D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18610-757C-48EC-A49B-FCC6B3497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Introduction</a:t>
            </a:r>
          </a:p>
          <a:p>
            <a:r>
              <a:rPr lang="en-GB" sz="2400" dirty="0"/>
              <a:t>Methods</a:t>
            </a:r>
          </a:p>
          <a:p>
            <a:r>
              <a:rPr lang="en-GB" sz="2400" dirty="0"/>
              <a:t>Results</a:t>
            </a:r>
          </a:p>
          <a:p>
            <a:r>
              <a:rPr lang="en-GB" sz="2400" dirty="0"/>
              <a:t>Future Work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771629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44B3-1AB5-4537-BF92-BECC830E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Cartesian mask Under-sampling </a:t>
            </a:r>
            <a:br>
              <a:rPr lang="en-GB" dirty="0"/>
            </a:br>
            <a:r>
              <a:rPr lang="en-GB" dirty="0"/>
              <a:t>Single-channel k-space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69E57-1C46-40F2-88B9-5ECB31AF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583" y="3310322"/>
            <a:ext cx="3045854" cy="3072282"/>
          </a:xfrm>
          <a:prstGeom prst="rect">
            <a:avLst/>
          </a:prstGeom>
        </p:spPr>
      </p:pic>
      <p:pic>
        <p:nvPicPr>
          <p:cNvPr id="12" name="Resim 4">
            <a:extLst>
              <a:ext uri="{FF2B5EF4-FFF2-40B4-BE49-F238E27FC236}">
                <a16:creationId xmlns:a16="http://schemas.microsoft.com/office/drawing/2014/main" id="{FB12F659-C05D-431D-B6C2-600280FF4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3342140"/>
            <a:ext cx="3022943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5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426F4-4892-4682-9E23-904B4825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Poisson Mask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F1F50-B2EA-44CE-954E-F087F0633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958938"/>
            <a:ext cx="2934369" cy="293436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B0605-330D-4F13-9A6C-70057DB59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09" y="2958938"/>
            <a:ext cx="2934369" cy="2934369"/>
          </a:xfrm>
          <a:prstGeom prst="rect">
            <a:avLst/>
          </a:prstGeom>
        </p:spPr>
      </p:pic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28401868-BAD2-419E-9748-1D1122518755}"/>
              </a:ext>
            </a:extLst>
          </p:cNvPr>
          <p:cNvSpPr txBox="1">
            <a:spLocks/>
          </p:cNvSpPr>
          <p:nvPr/>
        </p:nvSpPr>
        <p:spPr>
          <a:xfrm>
            <a:off x="2231136" y="2153412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Sampling rates:</a:t>
            </a:r>
          </a:p>
          <a:p>
            <a:pPr marL="0" indent="0">
              <a:buNone/>
            </a:pPr>
            <a:r>
              <a:rPr lang="en-GB" dirty="0"/>
              <a:t>0.80					0.75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0370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5677-F445-481B-937F-CC873E344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Poisson mask Under-sampling </a:t>
            </a:r>
            <a:br>
              <a:rPr lang="en-GB" dirty="0"/>
            </a:br>
            <a:r>
              <a:rPr lang="en-GB" dirty="0"/>
              <a:t>Single-channel k-space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730561-149F-4981-A6B0-4F2AFB3FB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3153601"/>
            <a:ext cx="3216597" cy="3101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D0F5D7-AAD7-4A28-880F-9919BD8CA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269" y="3131918"/>
            <a:ext cx="3368933" cy="3123658"/>
          </a:xfrm>
          <a:prstGeom prst="rect">
            <a:avLst/>
          </a:prstGeom>
        </p:spPr>
      </p:pic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E3453832-D896-4F60-A2F9-80D405CFE286}"/>
              </a:ext>
            </a:extLst>
          </p:cNvPr>
          <p:cNvSpPr txBox="1">
            <a:spLocks/>
          </p:cNvSpPr>
          <p:nvPr/>
        </p:nvSpPr>
        <p:spPr>
          <a:xfrm>
            <a:off x="2231136" y="2153412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Sampling rates:</a:t>
            </a:r>
          </a:p>
          <a:p>
            <a:pPr marL="0" indent="0">
              <a:buNone/>
            </a:pPr>
            <a:r>
              <a:rPr lang="en-GB" dirty="0"/>
              <a:t>0.80					0.75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528871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28D29-7924-4BCC-9A52-752AA3282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Poisson mask Under-sampling </a:t>
            </a:r>
            <a:br>
              <a:rPr lang="en-GB" dirty="0"/>
            </a:br>
            <a:r>
              <a:rPr lang="en-GB" dirty="0"/>
              <a:t>Single-channel k-space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5E0145-AC15-4491-8B18-E175C4443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3429000"/>
            <a:ext cx="3153999" cy="31019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A1FC72-8DD0-4A39-9BE8-BDD8B855B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35" y="3422686"/>
            <a:ext cx="3153999" cy="3108289"/>
          </a:xfrm>
          <a:prstGeom prst="rect">
            <a:avLst/>
          </a:prstGeom>
        </p:spPr>
      </p:pic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2DFB1A3E-D449-4BAB-B90E-C3629E59DB39}"/>
              </a:ext>
            </a:extLst>
          </p:cNvPr>
          <p:cNvSpPr txBox="1">
            <a:spLocks/>
          </p:cNvSpPr>
          <p:nvPr/>
        </p:nvSpPr>
        <p:spPr>
          <a:xfrm>
            <a:off x="2231136" y="2153412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Sampling rates:</a:t>
            </a:r>
          </a:p>
          <a:p>
            <a:pPr marL="0" indent="0">
              <a:buNone/>
            </a:pPr>
            <a:r>
              <a:rPr lang="en-GB" dirty="0"/>
              <a:t>0.80					0.75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0989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4FD7F60-8F4D-492D-BB2E-9DD031A93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Augmentation</a:t>
            </a:r>
            <a:endParaRPr lang="tr-TR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85B773A5-176A-47D3-967A-C89BB0BC2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ImageDataGenerator</a:t>
            </a:r>
            <a:r>
              <a:rPr lang="en-GB" dirty="0"/>
              <a:t> (</a:t>
            </a:r>
            <a:r>
              <a:rPr lang="en-GB" dirty="0" err="1"/>
              <a:t>Keras</a:t>
            </a:r>
            <a:r>
              <a:rPr lang="en-GB" dirty="0"/>
              <a:t>)</a:t>
            </a:r>
          </a:p>
          <a:p>
            <a:r>
              <a:rPr lang="en-GB" dirty="0"/>
              <a:t>Rotates and Shifts the images</a:t>
            </a:r>
          </a:p>
          <a:p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F2C9E7E0-4C84-4CB9-80C6-F215975F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134" y="3840480"/>
            <a:ext cx="4834861" cy="222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20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1B9E3E7-C134-46E1-BCEB-0E338BBFC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  <a:br>
              <a:rPr lang="en-GB" dirty="0"/>
            </a:b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25E7BA3-459F-4639-9304-498481CB3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Zero Filled  Reconstruction</a:t>
            </a:r>
          </a:p>
          <a:p>
            <a:r>
              <a:rPr lang="en-GB" dirty="0"/>
              <a:t>UNET</a:t>
            </a:r>
          </a:p>
          <a:p>
            <a:r>
              <a:rPr lang="en-GB" dirty="0"/>
              <a:t>Hybrid Cascade</a:t>
            </a:r>
          </a:p>
          <a:p>
            <a:r>
              <a:rPr lang="en-GB" dirty="0"/>
              <a:t>W Net</a:t>
            </a:r>
          </a:p>
        </p:txBody>
      </p:sp>
    </p:spTree>
    <p:extLst>
      <p:ext uri="{BB962C8B-B14F-4D97-AF65-F5344CB8AC3E}">
        <p14:creationId xmlns:p14="http://schemas.microsoft.com/office/powerpoint/2010/main" val="1167145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4642-01D2-470D-B65F-377313873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W-net Model</a:t>
            </a:r>
            <a:endParaRPr lang="tr-TR" dirty="0"/>
          </a:p>
        </p:txBody>
      </p:sp>
      <p:pic>
        <p:nvPicPr>
          <p:cNvPr id="4" name="Resim 4">
            <a:extLst>
              <a:ext uri="{FF2B5EF4-FFF2-40B4-BE49-F238E27FC236}">
                <a16:creationId xmlns:a16="http://schemas.microsoft.com/office/drawing/2014/main" id="{87C2154B-73F4-43A6-B997-6B8C28813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56" y="2321342"/>
            <a:ext cx="8772666" cy="40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4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BF99-DA97-47D6-B514-8796725F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4373662"/>
          </a:xfrm>
        </p:spPr>
        <p:txBody>
          <a:bodyPr>
            <a:normAutofit/>
          </a:bodyPr>
          <a:lstStyle/>
          <a:p>
            <a:r>
              <a:rPr lang="en-GB" sz="4000" dirty="0"/>
              <a:t>Results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733778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C9CA-7BC0-4B04-8CE6-72DD369A9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METRICS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1B77C-28BA-490E-BDCA-7B5AF87F6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Mean Square Error (MSE)</a:t>
            </a:r>
          </a:p>
          <a:p>
            <a:r>
              <a:rPr lang="en-GB" dirty="0"/>
              <a:t>Peak Signal to Noise Ratio (PSNR)</a:t>
            </a:r>
          </a:p>
          <a:p>
            <a:r>
              <a:rPr lang="en-GB" dirty="0"/>
              <a:t>Structural Similarity (SSIM)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80196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90B4E-E405-40AC-AEA5-3C04CE441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0.80 rate prediction /</a:t>
            </a:r>
            <a:br>
              <a:rPr lang="en-GB" dirty="0"/>
            </a:br>
            <a:r>
              <a:rPr lang="en-GB" dirty="0"/>
              <a:t> Fully Sampled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269E15-AFC4-4A45-9144-6412E889C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791333"/>
            <a:ext cx="3101975" cy="31019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1EF011-7108-4576-91CB-E8C5E13AB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058" y="2791333"/>
            <a:ext cx="3101975" cy="310197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99F7ED-0C8C-445D-9B07-A810E30AC49D}"/>
              </a:ext>
            </a:extLst>
          </p:cNvPr>
          <p:cNvSpPr txBox="1">
            <a:spLocks/>
          </p:cNvSpPr>
          <p:nvPr/>
        </p:nvSpPr>
        <p:spPr>
          <a:xfrm>
            <a:off x="2231136" y="2237449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SSIM = 0.85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49556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BF99-DA97-47D6-B514-8796725F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4373662"/>
          </a:xfrm>
        </p:spPr>
        <p:txBody>
          <a:bodyPr>
            <a:normAutofit/>
          </a:bodyPr>
          <a:lstStyle/>
          <a:p>
            <a:r>
              <a:rPr lang="en-GB" sz="4000" dirty="0"/>
              <a:t>introduction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1227447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6705B-A996-42DE-B157-1913B5EB1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0.75 rate Prediction /</a:t>
            </a:r>
            <a:br>
              <a:rPr lang="en-GB" dirty="0"/>
            </a:br>
            <a:r>
              <a:rPr lang="en-GB" dirty="0"/>
              <a:t>Fully Sampled</a:t>
            </a:r>
            <a:endParaRPr lang="tr-TR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E1F5ECA-229E-4A78-AEE4-FDD53E9B7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2647134"/>
            <a:ext cx="3101975" cy="310197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A2B77A-B1D2-43BB-9837-28B2B943C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89" y="2647134"/>
            <a:ext cx="3101975" cy="31019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9899100-B2A7-4B78-A761-CC65471523F6}"/>
              </a:ext>
            </a:extLst>
          </p:cNvPr>
          <p:cNvSpPr txBox="1">
            <a:spLocks/>
          </p:cNvSpPr>
          <p:nvPr/>
        </p:nvSpPr>
        <p:spPr>
          <a:xfrm>
            <a:off x="2231136" y="2237449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SSIM = 0.81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9336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10A7-CAC8-433B-8540-E5B1006C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 TABLE</a:t>
            </a:r>
            <a:endParaRPr lang="tr-TR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7D2E0D7-0107-4B69-AA0D-57DE71AFD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88" y="3325061"/>
            <a:ext cx="9388223" cy="1621408"/>
          </a:xfrm>
        </p:spPr>
      </p:pic>
    </p:spTree>
    <p:extLst>
      <p:ext uri="{BB962C8B-B14F-4D97-AF65-F5344CB8AC3E}">
        <p14:creationId xmlns:p14="http://schemas.microsoft.com/office/powerpoint/2010/main" val="3191918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BF99-DA97-47D6-B514-8796725F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4373662"/>
          </a:xfrm>
        </p:spPr>
        <p:txBody>
          <a:bodyPr>
            <a:normAutofit/>
          </a:bodyPr>
          <a:lstStyle/>
          <a:p>
            <a:r>
              <a:rPr lang="en-GB" sz="4000" dirty="0"/>
              <a:t>Future Work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4241054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110A7-CAC8-433B-8540-E5B1006C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  <a:endParaRPr lang="tr-T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0B76E-FCB3-49B4-9AAE-9092902A5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Reconstructing the W-net model with higher RAM and storage</a:t>
            </a:r>
          </a:p>
          <a:p>
            <a:r>
              <a:rPr lang="en-GB" dirty="0"/>
              <a:t>Hybrid Cascade model,  WW-net model</a:t>
            </a:r>
          </a:p>
          <a:p>
            <a:r>
              <a:rPr lang="en-GB" dirty="0"/>
              <a:t>More augmentation</a:t>
            </a:r>
          </a:p>
          <a:p>
            <a:r>
              <a:rPr lang="en-GB" dirty="0"/>
              <a:t>Dual-Channel Data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164977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212158-F961-450B-875D-B475CD34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4373662"/>
          </a:xfrm>
        </p:spPr>
        <p:txBody>
          <a:bodyPr>
            <a:normAutofit/>
          </a:bodyPr>
          <a:lstStyle/>
          <a:p>
            <a:r>
              <a:rPr lang="en-GB" sz="4000" dirty="0"/>
              <a:t>Thank you 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383343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5ECA87-ED0B-4555-814B-F11502D32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F8BC9F9-6839-4F9B-9860-B723075C2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/>
              <a:t>Image Reconstruction</a:t>
            </a:r>
          </a:p>
          <a:p>
            <a:r>
              <a:rPr lang="en-GB" dirty="0"/>
              <a:t>Reducing the Magnetic Resonance (MR) acquisition time</a:t>
            </a:r>
          </a:p>
          <a:p>
            <a:r>
              <a:rPr lang="en-GB" dirty="0"/>
              <a:t>The challenge is arranged by University Of Calgary.</a:t>
            </a:r>
          </a:p>
          <a:p>
            <a:r>
              <a:rPr lang="en-GB" dirty="0"/>
              <a:t>Data-set around 200GB </a:t>
            </a:r>
            <a:r>
              <a:rPr lang="tr-TR" i="1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https://sites.google.com/view/calgary-campinas-dataset/home?authuser=0</a:t>
            </a:r>
            <a:endParaRPr lang="en-GB" i="1" dirty="0">
              <a:solidFill>
                <a:schemeClr val="tx1"/>
              </a:solidFill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1FFBD52-8B44-42E7-B2DB-C8DF6180E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406" y="4352109"/>
            <a:ext cx="4203996" cy="22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67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7DD2B6-B4E4-4387-8BF9-A7106CA7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Purpose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2CDCB39-10FE-43DC-B5F0-CEEF61168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MR acquisition time can easily exceed 30 minutes </a:t>
            </a:r>
          </a:p>
          <a:p>
            <a:r>
              <a:rPr lang="en-GB" dirty="0"/>
              <a:t>Parallel Imaging and Compressed Sensing</a:t>
            </a:r>
          </a:p>
          <a:p>
            <a:r>
              <a:rPr lang="en-GB" dirty="0"/>
              <a:t>Deep Learning methods</a:t>
            </a:r>
          </a:p>
          <a:p>
            <a:r>
              <a:rPr lang="en-GB" dirty="0"/>
              <a:t>Lack of Data</a:t>
            </a:r>
          </a:p>
        </p:txBody>
      </p:sp>
    </p:spTree>
    <p:extLst>
      <p:ext uri="{BB962C8B-B14F-4D97-AF65-F5344CB8AC3E}">
        <p14:creationId xmlns:p14="http://schemas.microsoft.com/office/powerpoint/2010/main" val="2810081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95D8DDA-2453-4905-A18D-F3D68E294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Brain slice MR images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C1D1D-4B64-4DB4-A371-2622E4BCA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32" y="2231789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2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BF99-DA97-47D6-B514-8796725F3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4373662"/>
          </a:xfrm>
        </p:spPr>
        <p:txBody>
          <a:bodyPr>
            <a:normAutofit/>
          </a:bodyPr>
          <a:lstStyle/>
          <a:p>
            <a:r>
              <a:rPr lang="en-GB" sz="4000" dirty="0"/>
              <a:t>METHODS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1092856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91D3197-10D3-488C-8961-5DFBDCE69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Data-Set</a:t>
            </a:r>
            <a:endParaRPr lang="tr-TR" dirty="0"/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C3D3DB04-C91C-431A-A5A3-ABD8C557C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5329" y="2638425"/>
            <a:ext cx="5321343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A59412-0BD2-4DD5-A766-69992DDB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Data-Set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475524-8AE0-4BC4-A04E-43189B389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H5 Files</a:t>
            </a:r>
          </a:p>
          <a:p>
            <a:r>
              <a:rPr lang="en-GB" dirty="0"/>
              <a:t>Hierarchical Data Format(HDF) </a:t>
            </a:r>
          </a:p>
          <a:p>
            <a:r>
              <a:rPr lang="en-GB" dirty="0"/>
              <a:t>k-space Fourier Domain</a:t>
            </a:r>
          </a:p>
          <a:p>
            <a:r>
              <a:rPr lang="en-GB" dirty="0"/>
              <a:t>Fourier Transform</a:t>
            </a:r>
            <a:endParaRPr lang="tr-TR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348B2B5E-6C60-482B-BCBE-42F4BFD76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184" y="4739762"/>
            <a:ext cx="5020376" cy="10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396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248</TotalTime>
  <Words>343</Words>
  <Application>Microsoft Office PowerPoint</Application>
  <PresentationFormat>Widescreen</PresentationFormat>
  <Paragraphs>85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Gill Sans MT</vt:lpstr>
      <vt:lpstr>Parcel</vt:lpstr>
      <vt:lpstr>Magnetic Resonance Image Reconstruction</vt:lpstr>
      <vt:lpstr>Content</vt:lpstr>
      <vt:lpstr>introduction</vt:lpstr>
      <vt:lpstr>Introduction</vt:lpstr>
      <vt:lpstr>Purpose</vt:lpstr>
      <vt:lpstr>Brain slice MR images</vt:lpstr>
      <vt:lpstr>METHODS</vt:lpstr>
      <vt:lpstr>Data-Set</vt:lpstr>
      <vt:lpstr>Data-Set</vt:lpstr>
      <vt:lpstr>Example 12 channel k-space train data</vt:lpstr>
      <vt:lpstr>Example 12 channel Brain IMAGES</vt:lpstr>
      <vt:lpstr>BRAIN IMAGE</vt:lpstr>
      <vt:lpstr>Single-channel data</vt:lpstr>
      <vt:lpstr>SINGLE-CHANNEL DATA</vt:lpstr>
      <vt:lpstr>Under-Sampling</vt:lpstr>
      <vt:lpstr>poisson disc MASK</vt:lpstr>
      <vt:lpstr>Poisson disc Multi-channel undersampling</vt:lpstr>
      <vt:lpstr>Cartesian mask </vt:lpstr>
      <vt:lpstr>Cartesian mask Under-sampling  Single-channel k-space</vt:lpstr>
      <vt:lpstr>Cartesian mask Under-sampling  Single-channel k-space</vt:lpstr>
      <vt:lpstr>Poisson Mask</vt:lpstr>
      <vt:lpstr>Poisson mask Under-sampling  Single-channel k-space</vt:lpstr>
      <vt:lpstr>Poisson mask Under-sampling  Single-channel k-space</vt:lpstr>
      <vt:lpstr>Data Augmentation</vt:lpstr>
      <vt:lpstr>Models </vt:lpstr>
      <vt:lpstr>W-net Model</vt:lpstr>
      <vt:lpstr>Results</vt:lpstr>
      <vt:lpstr>METRICS</vt:lpstr>
      <vt:lpstr>0.80 rate prediction /  Fully Sampled</vt:lpstr>
      <vt:lpstr>0.75 rate Prediction / Fully Sampled</vt:lpstr>
      <vt:lpstr>RESULT TABLE</vt:lpstr>
      <vt:lpstr>Future Work</vt:lpstr>
      <vt:lpstr>Future Work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Magnetic Resonance Image Reconstruction</dc:title>
  <dc:creator>MELIK MEHMET BıYıK</dc:creator>
  <cp:lastModifiedBy>MELIK MEHMET BıYıK</cp:lastModifiedBy>
  <cp:revision>12</cp:revision>
  <dcterms:created xsi:type="dcterms:W3CDTF">2021-06-29T20:45:01Z</dcterms:created>
  <dcterms:modified xsi:type="dcterms:W3CDTF">2021-06-30T10:57:42Z</dcterms:modified>
</cp:coreProperties>
</file>